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2" r:id="rId2"/>
    <p:sldId id="258" r:id="rId3"/>
    <p:sldId id="269" r:id="rId4"/>
    <p:sldId id="259" r:id="rId5"/>
    <p:sldId id="264" r:id="rId6"/>
    <p:sldId id="266" r:id="rId7"/>
    <p:sldId id="267" r:id="rId8"/>
    <p:sldId id="271" r:id="rId9"/>
    <p:sldId id="263" r:id="rId10"/>
    <p:sldId id="270" r:id="rId11"/>
    <p:sldId id="268" r:id="rId12"/>
    <p:sldId id="265" r:id="rId13"/>
    <p:sldId id="273" r:id="rId14"/>
    <p:sldId id="26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/>
    <p:restoredTop sz="94269" autoAdjust="0"/>
  </p:normalViewPr>
  <p:slideViewPr>
    <p:cSldViewPr snapToGrid="0" snapToObjects="1">
      <p:cViewPr varScale="1">
        <p:scale>
          <a:sx n="69" d="100"/>
          <a:sy n="69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ia%20Hernandez\Downloads\API_IQ.CPA.TRAN.XQ_DS2_es_excel_v2_1057871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ia%20Hernandez\Downloads\API_IQ.CPA.TRAN.XQ_DS2_es_excel_v2_1057871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ocialcostos1\Desktop\ho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0788452965392"/>
          <c:y val="0.1115990231507608"/>
          <c:w val="0.38755089158874678"/>
          <c:h val="0.8300639324079459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Hoja2!$F$4</c:f>
              <c:strCache>
                <c:ptCount val="1"/>
                <c:pt idx="0">
                  <c:v>Contratado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Hoja2!$F$5</c:f>
              <c:numCache>
                <c:formatCode>General</c:formatCode>
                <c:ptCount val="1"/>
                <c:pt idx="0">
                  <c:v>100.80000000000001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6-4B5B-B94C-EDD2B043C871}"/>
            </c:ext>
          </c:extLst>
        </c:ser>
        <c:ser>
          <c:idx val="0"/>
          <c:order val="1"/>
          <c:tx>
            <c:strRef>
              <c:f>Hoja2!$E$4</c:f>
              <c:strCache>
                <c:ptCount val="1"/>
                <c:pt idx="0">
                  <c:v>Modificado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Hoja2!$E$5</c:f>
              <c:numCache>
                <c:formatCode>General</c:formatCode>
                <c:ptCount val="1"/>
                <c:pt idx="0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6-4B5B-B94C-EDD2B043C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2902608"/>
        <c:axId val="113142896"/>
      </c:barChart>
      <c:catAx>
        <c:axId val="112902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13142896"/>
        <c:crosses val="autoZero"/>
        <c:auto val="1"/>
        <c:lblAlgn val="ctr"/>
        <c:lblOffset val="100"/>
        <c:noMultiLvlLbl val="0"/>
      </c:catAx>
      <c:valAx>
        <c:axId val="11314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1290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22624849772278"/>
          <c:y val="0.25378098571011959"/>
          <c:w val="0.37068188340744673"/>
          <c:h val="0.49243802857976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Hoja2!$F$32</c:f>
              <c:strCache>
                <c:ptCount val="1"/>
                <c:pt idx="0">
                  <c:v>Contratado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7A-4723-9CB0-DFEAFEDD2722}"/>
              </c:ext>
            </c:extLst>
          </c:dPt>
          <c:val>
            <c:numRef>
              <c:f>Hoja2!$F$33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7A-4723-9CB0-DFEAFEDD2722}"/>
            </c:ext>
          </c:extLst>
        </c:ser>
        <c:ser>
          <c:idx val="0"/>
          <c:order val="1"/>
          <c:tx>
            <c:strRef>
              <c:f>Hoja2!$E$32</c:f>
              <c:strCache>
                <c:ptCount val="1"/>
                <c:pt idx="0">
                  <c:v>Modificado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Hoja2!$E$33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7A-4723-9CB0-DFEAFEDD2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1335520"/>
        <c:axId val="159719360"/>
      </c:barChart>
      <c:catAx>
        <c:axId val="1113355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719360"/>
        <c:crosses val="autoZero"/>
        <c:auto val="1"/>
        <c:lblAlgn val="ctr"/>
        <c:lblOffset val="100"/>
        <c:noMultiLvlLbl val="0"/>
      </c:catAx>
      <c:valAx>
        <c:axId val="15971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1133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6160316442833"/>
          <c:y val="3.4404382531768168E-2"/>
          <c:w val="0.82509855335952476"/>
          <c:h val="0.82262066193909078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CD-49F4-8E47-4351EDE20FC7}"/>
              </c:ext>
            </c:extLst>
          </c:dPt>
          <c:dLbls>
            <c:dLbl>
              <c:idx val="0"/>
              <c:layout>
                <c:manualLayout>
                  <c:x val="7.9423398633542266E-2"/>
                  <c:y val="-5.812493648693579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200">
                        <a:latin typeface="Century Gothic" panose="020B0502020202020204" pitchFamily="34" charset="0"/>
                      </a:defRPr>
                    </a:pPr>
                    <a:r>
                      <a:rPr lang="en-US" sz="2200">
                        <a:latin typeface="Century Gothic" panose="020B0502020202020204" pitchFamily="34" charset="0"/>
                      </a:rPr>
                      <a:t>Venezuela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2CD-49F4-8E47-4351EDE20FC7}"/>
                </c:ext>
              </c:extLst>
            </c:dLbl>
            <c:dLbl>
              <c:idx val="1"/>
              <c:layout>
                <c:manualLayout>
                  <c:x val="-1.179178383255868E-2"/>
                  <c:y val="2.5855366816927478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Uganda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CD-49F4-8E47-4351EDE20FC7}"/>
                </c:ext>
              </c:extLst>
            </c:dLbl>
            <c:dLbl>
              <c:idx val="3"/>
              <c:layout>
                <c:manualLayout>
                  <c:x val="0"/>
                  <c:y val="-5.5357011314188529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200">
                        <a:latin typeface="Century Gothic" panose="020B0502020202020204" pitchFamily="34" charset="0"/>
                      </a:defRPr>
                    </a:pPr>
                    <a:r>
                      <a:rPr lang="en-US" sz="2200" dirty="0">
                        <a:latin typeface="Century Gothic" panose="020B0502020202020204" pitchFamily="34" charset="0"/>
                      </a:rPr>
                      <a:t>México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2CD-49F4-8E47-4351EDE20FC7}"/>
                </c:ext>
              </c:extLst>
            </c:dLbl>
            <c:dLbl>
              <c:idx val="19"/>
              <c:layout>
                <c:manualLayout>
                  <c:x val="-2.2692399609583518E-2"/>
                  <c:y val="3.4457378910801514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Chile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CD-49F4-8E47-4351EDE20FC7}"/>
                </c:ext>
              </c:extLst>
            </c:dLbl>
            <c:dLbl>
              <c:idx val="20"/>
              <c:layout>
                <c:manualLayout>
                  <c:x val="1.6764568587554471E-2"/>
                  <c:y val="-0.17238234913982345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Corea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CD-49F4-8E47-4351EDE20FC7}"/>
                </c:ext>
              </c:extLst>
            </c:dLbl>
            <c:dLbl>
              <c:idx val="25"/>
              <c:layout>
                <c:manualLayout>
                  <c:x val="-6.9483189532907427E-2"/>
                  <c:y val="-2.5960194204451389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Australia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CD-49F4-8E47-4351EDE20FC7}"/>
                </c:ext>
              </c:extLst>
            </c:dLbl>
            <c:dLbl>
              <c:idx val="29"/>
              <c:layout>
                <c:manualLayout>
                  <c:x val="1.9016052192519207E-2"/>
                  <c:y val="-1.9963394631421094E-4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Reino</a:t>
                    </a:r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 </a:t>
                    </a:r>
                    <a:b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2200" dirty="0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Unido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CD-49F4-8E47-4351EDE20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200">
                    <a:latin typeface="Century Gothic" panose="020B0502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C00000"/>
                </a:solidFill>
                <a:prstDash val="solid"/>
              </a:ln>
              <a:effectLst/>
            </c:spPr>
            <c:trendlineType val="exp"/>
            <c:dispRSqr val="0"/>
            <c:dispEq val="0"/>
          </c:trendline>
          <c:xVal>
            <c:numRef>
              <c:f>'[Calidad de la Infraestructura contra Corrupción y PIB Percapita 2.xlsx]Hoja1'!$D$38:$D$70</c:f>
              <c:numCache>
                <c:formatCode>General</c:formatCode>
                <c:ptCount val="33"/>
                <c:pt idx="0">
                  <c:v>18</c:v>
                </c:pt>
                <c:pt idx="1">
                  <c:v>26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54</c:v>
                </c:pt>
                <c:pt idx="16">
                  <c:v>55</c:v>
                </c:pt>
                <c:pt idx="17">
                  <c:v>57</c:v>
                </c:pt>
                <c:pt idx="18">
                  <c:v>63</c:v>
                </c:pt>
                <c:pt idx="19">
                  <c:v>67</c:v>
                </c:pt>
                <c:pt idx="20">
                  <c:v>70</c:v>
                </c:pt>
                <c:pt idx="21">
                  <c:v>71</c:v>
                </c:pt>
                <c:pt idx="22">
                  <c:v>73</c:v>
                </c:pt>
                <c:pt idx="23">
                  <c:v>75</c:v>
                </c:pt>
                <c:pt idx="24">
                  <c:v>75</c:v>
                </c:pt>
                <c:pt idx="25">
                  <c:v>77</c:v>
                </c:pt>
                <c:pt idx="26">
                  <c:v>77</c:v>
                </c:pt>
                <c:pt idx="27">
                  <c:v>81</c:v>
                </c:pt>
                <c:pt idx="28">
                  <c:v>82</c:v>
                </c:pt>
                <c:pt idx="29">
                  <c:v>82</c:v>
                </c:pt>
                <c:pt idx="30">
                  <c:v>82</c:v>
                </c:pt>
                <c:pt idx="31">
                  <c:v>84</c:v>
                </c:pt>
                <c:pt idx="32">
                  <c:v>85</c:v>
                </c:pt>
              </c:numCache>
            </c:numRef>
          </c:xVal>
          <c:yVal>
            <c:numRef>
              <c:f>'[Calidad de la Infraestructura contra Corrupción y PIB Percapita 2.xlsx]Hoja1'!$E$38:$E$70</c:f>
              <c:numCache>
                <c:formatCode>0.0</c:formatCode>
                <c:ptCount val="33"/>
                <c:pt idx="0">
                  <c:v>2.6</c:v>
                </c:pt>
                <c:pt idx="1">
                  <c:v>2.5</c:v>
                </c:pt>
                <c:pt idx="2">
                  <c:v>3.2</c:v>
                </c:pt>
                <c:pt idx="3">
                  <c:v>4.3</c:v>
                </c:pt>
                <c:pt idx="4">
                  <c:v>4.9000000000000004</c:v>
                </c:pt>
                <c:pt idx="5">
                  <c:v>2</c:v>
                </c:pt>
                <c:pt idx="6">
                  <c:v>3.4</c:v>
                </c:pt>
                <c:pt idx="7">
                  <c:v>3.9</c:v>
                </c:pt>
                <c:pt idx="8">
                  <c:v>2.4</c:v>
                </c:pt>
                <c:pt idx="9">
                  <c:v>3.8</c:v>
                </c:pt>
                <c:pt idx="10">
                  <c:v>3.8</c:v>
                </c:pt>
                <c:pt idx="11">
                  <c:v>4.0999999999999996</c:v>
                </c:pt>
                <c:pt idx="12">
                  <c:v>4.7</c:v>
                </c:pt>
                <c:pt idx="13">
                  <c:v>3.8</c:v>
                </c:pt>
                <c:pt idx="14">
                  <c:v>4.3</c:v>
                </c:pt>
                <c:pt idx="15">
                  <c:v>6.1</c:v>
                </c:pt>
                <c:pt idx="16">
                  <c:v>5.4</c:v>
                </c:pt>
                <c:pt idx="17">
                  <c:v>5.9</c:v>
                </c:pt>
                <c:pt idx="18">
                  <c:v>5.7</c:v>
                </c:pt>
                <c:pt idx="19">
                  <c:v>4.8</c:v>
                </c:pt>
                <c:pt idx="20">
                  <c:v>6.1</c:v>
                </c:pt>
                <c:pt idx="21">
                  <c:v>6.3</c:v>
                </c:pt>
                <c:pt idx="22">
                  <c:v>6.3</c:v>
                </c:pt>
                <c:pt idx="23">
                  <c:v>5.4</c:v>
                </c:pt>
                <c:pt idx="24">
                  <c:v>6</c:v>
                </c:pt>
                <c:pt idx="25">
                  <c:v>5.3</c:v>
                </c:pt>
                <c:pt idx="26">
                  <c:v>6.7</c:v>
                </c:pt>
                <c:pt idx="27">
                  <c:v>6</c:v>
                </c:pt>
                <c:pt idx="28">
                  <c:v>5.7</c:v>
                </c:pt>
                <c:pt idx="29">
                  <c:v>6</c:v>
                </c:pt>
                <c:pt idx="30">
                  <c:v>6.4</c:v>
                </c:pt>
                <c:pt idx="31">
                  <c:v>6.5</c:v>
                </c:pt>
                <c:pt idx="32">
                  <c:v>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2CD-49F4-8E47-4351EDE20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17712"/>
        <c:axId val="165188448"/>
      </c:scatterChart>
      <c:valAx>
        <c:axId val="103317712"/>
        <c:scaling>
          <c:orientation val="minMax"/>
          <c:max val="90"/>
          <c:min val="15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800">
                    <a:latin typeface="Century Gothic" panose="020B0502020202020204" pitchFamily="34" charset="0"/>
                  </a:defRPr>
                </a:pPr>
                <a:r>
                  <a:rPr lang="es-MX" sz="1800" dirty="0">
                    <a:latin typeface="Century Gothic" panose="020B0502020202020204" pitchFamily="34" charset="0"/>
                  </a:rPr>
                  <a:t>Corrupción</a:t>
                </a:r>
              </a:p>
            </c:rich>
          </c:tx>
          <c:layout>
            <c:manualLayout>
              <c:xMode val="edge"/>
              <c:yMode val="edge"/>
              <c:x val="0.39755230307754502"/>
              <c:y val="0.915203522989509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es-MX"/>
          </a:p>
        </c:txPr>
        <c:crossAx val="165188448"/>
        <c:crosses val="autoZero"/>
        <c:crossBetween val="midCat"/>
      </c:valAx>
      <c:valAx>
        <c:axId val="165188448"/>
        <c:scaling>
          <c:orientation val="minMax"/>
          <c:max val="8"/>
          <c:min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Century Gothic" panose="020B0502020202020204" pitchFamily="34" charset="0"/>
                  </a:defRPr>
                </a:pPr>
                <a:r>
                  <a:rPr lang="es-MX" sz="2000">
                    <a:latin typeface="Century Gothic" panose="020B0502020202020204" pitchFamily="34" charset="0"/>
                  </a:rPr>
                  <a:t>Calidad de la </a:t>
                </a:r>
                <a:br>
                  <a:rPr lang="es-MX" sz="2000">
                    <a:latin typeface="Century Gothic" panose="020B0502020202020204" pitchFamily="34" charset="0"/>
                  </a:rPr>
                </a:br>
                <a:r>
                  <a:rPr lang="es-MX" sz="2000">
                    <a:latin typeface="Century Gothic" panose="020B0502020202020204" pitchFamily="34" charset="0"/>
                  </a:rPr>
                  <a:t>Infraestructura</a:t>
                </a:r>
              </a:p>
            </c:rich>
          </c:tx>
          <c:layout>
            <c:manualLayout>
              <c:xMode val="edge"/>
              <c:yMode val="edge"/>
              <c:x val="7.1412229688216054E-3"/>
              <c:y val="0.186717237693853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es-MX"/>
          </a:p>
        </c:txPr>
        <c:crossAx val="10331771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Contrucción y Modernización</c:v>
          </c:tx>
          <c:spPr>
            <a:solidFill>
              <a:srgbClr val="C00000"/>
            </a:solidFill>
          </c:spPr>
          <c:invertIfNegative val="0"/>
          <c:cat>
            <c:numRef>
              <c:f>Hoja1!$A$4:$A$15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Hoja1!$H$4:$H$15</c:f>
              <c:numCache>
                <c:formatCode>#,##0</c:formatCode>
                <c:ptCount val="12"/>
                <c:pt idx="0">
                  <c:v>13803.5</c:v>
                </c:pt>
                <c:pt idx="1">
                  <c:v>16804</c:v>
                </c:pt>
                <c:pt idx="2">
                  <c:v>23173</c:v>
                </c:pt>
                <c:pt idx="3">
                  <c:v>30380.5</c:v>
                </c:pt>
                <c:pt idx="4">
                  <c:v>35415.699999999997</c:v>
                </c:pt>
                <c:pt idx="5">
                  <c:v>32406.9</c:v>
                </c:pt>
                <c:pt idx="6">
                  <c:v>25716.1</c:v>
                </c:pt>
                <c:pt idx="7">
                  <c:v>27851.7</c:v>
                </c:pt>
                <c:pt idx="8">
                  <c:v>24181.3</c:v>
                </c:pt>
                <c:pt idx="9">
                  <c:v>20694.099999999999</c:v>
                </c:pt>
                <c:pt idx="10">
                  <c:v>12877.2</c:v>
                </c:pt>
                <c:pt idx="11">
                  <c:v>18033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4-41EB-B04E-85F6725E75AC}"/>
            </c:ext>
          </c:extLst>
        </c:ser>
        <c:ser>
          <c:idx val="1"/>
          <c:order val="1"/>
          <c:tx>
            <c:v>Mantenimiento</c:v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numRef>
              <c:f>Hoja1!$A$4:$A$15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Hoja1!$L$4:$L$15</c:f>
              <c:numCache>
                <c:formatCode>#,##0</c:formatCode>
                <c:ptCount val="12"/>
                <c:pt idx="0">
                  <c:v>6949.7</c:v>
                </c:pt>
                <c:pt idx="1">
                  <c:v>11255.9</c:v>
                </c:pt>
                <c:pt idx="2">
                  <c:v>12603.699999999999</c:v>
                </c:pt>
                <c:pt idx="3">
                  <c:v>13419.1</c:v>
                </c:pt>
                <c:pt idx="4">
                  <c:v>14191.4</c:v>
                </c:pt>
                <c:pt idx="5">
                  <c:v>13943.4</c:v>
                </c:pt>
                <c:pt idx="6">
                  <c:v>18617.900000000001</c:v>
                </c:pt>
                <c:pt idx="7">
                  <c:v>19856</c:v>
                </c:pt>
                <c:pt idx="8">
                  <c:v>19180.199999999997</c:v>
                </c:pt>
                <c:pt idx="9">
                  <c:v>22578.1</c:v>
                </c:pt>
                <c:pt idx="10">
                  <c:v>15703.6</c:v>
                </c:pt>
                <c:pt idx="11">
                  <c:v>17347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4-41EB-B04E-85F6725E75AC}"/>
            </c:ext>
          </c:extLst>
        </c:ser>
        <c:ser>
          <c:idx val="2"/>
          <c:order val="2"/>
          <c:tx>
            <c:v>Caminos Rurales</c:v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Hoja1!$A$4:$A$15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Hoja1!$B$4:$B$15</c:f>
              <c:numCache>
                <c:formatCode>#,##0</c:formatCode>
                <c:ptCount val="12"/>
                <c:pt idx="0">
                  <c:v>6088</c:v>
                </c:pt>
                <c:pt idx="1">
                  <c:v>7762</c:v>
                </c:pt>
                <c:pt idx="2">
                  <c:v>12382.8</c:v>
                </c:pt>
                <c:pt idx="3">
                  <c:v>14308.5</c:v>
                </c:pt>
                <c:pt idx="4">
                  <c:v>11428.8</c:v>
                </c:pt>
                <c:pt idx="5">
                  <c:v>14237</c:v>
                </c:pt>
                <c:pt idx="6">
                  <c:v>16068.5</c:v>
                </c:pt>
                <c:pt idx="7">
                  <c:v>16093.8</c:v>
                </c:pt>
                <c:pt idx="8">
                  <c:v>12592.9</c:v>
                </c:pt>
                <c:pt idx="9">
                  <c:v>12971.8</c:v>
                </c:pt>
                <c:pt idx="10">
                  <c:v>9833.9</c:v>
                </c:pt>
                <c:pt idx="11">
                  <c:v>10127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4-41EB-B04E-85F6725E75AC}"/>
            </c:ext>
          </c:extLst>
        </c:ser>
        <c:ser>
          <c:idx val="3"/>
          <c:order val="3"/>
          <c:tx>
            <c:v>Inversión Privada</c:v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Hoja1!$A$4:$A$15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Hoja1!$N$4:$N$15</c:f>
              <c:numCache>
                <c:formatCode>#,##0</c:formatCode>
                <c:ptCount val="12"/>
                <c:pt idx="0">
                  <c:v>4557</c:v>
                </c:pt>
                <c:pt idx="1">
                  <c:v>4680.3</c:v>
                </c:pt>
                <c:pt idx="2">
                  <c:v>7289.4</c:v>
                </c:pt>
                <c:pt idx="3">
                  <c:v>6138.9</c:v>
                </c:pt>
                <c:pt idx="4">
                  <c:v>5094.8</c:v>
                </c:pt>
                <c:pt idx="5">
                  <c:v>5331.4</c:v>
                </c:pt>
                <c:pt idx="6">
                  <c:v>9105.9</c:v>
                </c:pt>
                <c:pt idx="7">
                  <c:v>20627</c:v>
                </c:pt>
                <c:pt idx="8">
                  <c:v>17755.3</c:v>
                </c:pt>
                <c:pt idx="9">
                  <c:v>11726.9</c:v>
                </c:pt>
                <c:pt idx="10">
                  <c:v>6740.3</c:v>
                </c:pt>
                <c:pt idx="11">
                  <c:v>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24-41EB-B04E-85F6725E7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9723280"/>
        <c:axId val="159723840"/>
      </c:barChart>
      <c:catAx>
        <c:axId val="15972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159723840"/>
        <c:crosses val="autoZero"/>
        <c:auto val="1"/>
        <c:lblAlgn val="ctr"/>
        <c:lblOffset val="100"/>
        <c:noMultiLvlLbl val="0"/>
      </c:catAx>
      <c:valAx>
        <c:axId val="15972384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5972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8712562633293"/>
          <c:y val="6.2128338405714127E-2"/>
          <c:w val="0.22889005716726624"/>
          <c:h val="0.89426766271548497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entury Gothic" panose="020B0502020202020204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Hoja1!$G$10</c:f>
              <c:strCache>
                <c:ptCount val="1"/>
                <c:pt idx="0">
                  <c:v>Secretaría de Comunicaciones y Transportes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CE-4548-836F-DA1FCCDDA2C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(Hoja1!$H$9,Hoja1!$K$9)</c:f>
              <c:strCache>
                <c:ptCount val="2"/>
                <c:pt idx="0">
                  <c:v>PEF 2019</c:v>
                </c:pt>
                <c:pt idx="1">
                  <c:v>Contratación</c:v>
                </c:pt>
              </c:strCache>
            </c:strRef>
          </c:cat>
          <c:val>
            <c:numRef>
              <c:f>(Hoja1!$H$10,Hoja1!$K$10)</c:f>
              <c:numCache>
                <c:formatCode>#,##0.00</c:formatCode>
                <c:ptCount val="2"/>
                <c:pt idx="0">
                  <c:v>49270.14</c:v>
                </c:pt>
                <c:pt idx="1">
                  <c:v>16201.61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E-4548-836F-DA1FCCDDA2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726080"/>
        <c:axId val="159726640"/>
      </c:barChart>
      <c:catAx>
        <c:axId val="1597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59726640"/>
        <c:crosses val="autoZero"/>
        <c:auto val="1"/>
        <c:lblAlgn val="ctr"/>
        <c:lblOffset val="100"/>
        <c:noMultiLvlLbl val="0"/>
      </c:catAx>
      <c:valAx>
        <c:axId val="15972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597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6160316442833"/>
          <c:y val="3.4404382531768168E-2"/>
          <c:w val="0.82509855335952476"/>
          <c:h val="0.82262066193909078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CD-49F4-8E47-4351EDE20FC7}"/>
              </c:ext>
            </c:extLst>
          </c:dPt>
          <c:dLbls>
            <c:dLbl>
              <c:idx val="0"/>
              <c:layout>
                <c:manualLayout>
                  <c:x val="-2.5528949560781458E-2"/>
                  <c:y val="-6.3660563011316798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200">
                        <a:latin typeface="Century Gothic" panose="020B0502020202020204" pitchFamily="34" charset="0"/>
                      </a:defRPr>
                    </a:pPr>
                    <a:r>
                      <a:rPr lang="en-US" sz="2200">
                        <a:latin typeface="Century Gothic" panose="020B0502020202020204" pitchFamily="34" charset="0"/>
                      </a:rPr>
                      <a:t>Venezuela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2CD-49F4-8E47-4351EDE20FC7}"/>
                </c:ext>
              </c:extLst>
            </c:dLbl>
            <c:dLbl>
              <c:idx val="1"/>
              <c:layout>
                <c:manualLayout>
                  <c:x val="6.6457908502279292E-3"/>
                  <c:y val="-5.5357011314188529E-3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Uganda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CD-49F4-8E47-4351EDE20FC7}"/>
                </c:ext>
              </c:extLst>
            </c:dLbl>
            <c:dLbl>
              <c:idx val="3"/>
              <c:layout>
                <c:manualLayout>
                  <c:x val="0"/>
                  <c:y val="-5.5357011314188529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200">
                        <a:latin typeface="Century Gothic" panose="020B0502020202020204" pitchFamily="34" charset="0"/>
                      </a:defRPr>
                    </a:pPr>
                    <a:r>
                      <a:rPr lang="en-US" sz="2200" dirty="0">
                        <a:latin typeface="Century Gothic" panose="020B0502020202020204" pitchFamily="34" charset="0"/>
                      </a:rPr>
                      <a:t>México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2CD-49F4-8E47-4351EDE20FC7}"/>
                </c:ext>
              </c:extLst>
            </c:dLbl>
            <c:dLbl>
              <c:idx val="5"/>
              <c:layout>
                <c:manualLayout>
                  <c:x val="2.8365499511979397E-3"/>
                  <c:y val="-5.5357011314188624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Nigeria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CD-49F4-8E47-4351EDE20FC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Chile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CD-49F4-8E47-4351EDE20FC7}"/>
                </c:ext>
              </c:extLst>
            </c:dLbl>
            <c:dLbl>
              <c:idx val="20"/>
              <c:layout>
                <c:manualLayout>
                  <c:x val="-8.6769468362037971E-2"/>
                  <c:y val="-4.5491912427823404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Corea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CD-49F4-8E47-4351EDE20FC7}"/>
                </c:ext>
              </c:extLst>
            </c:dLbl>
            <c:dLbl>
              <c:idx val="25"/>
              <c:layout>
                <c:manualLayout>
                  <c:x val="-9.9156742684367166E-3"/>
                  <c:y val="5.5484506793002673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Australia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CD-49F4-8E47-4351EDE20FC7}"/>
                </c:ext>
              </c:extLst>
            </c:dLbl>
            <c:dLbl>
              <c:idx val="29"/>
              <c:layout>
                <c:manualLayout>
                  <c:x val="1.9016104779429478E-2"/>
                  <c:y val="-6.1092346391921536E-2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Reino</a:t>
                    </a:r>
                    <a: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 </a:t>
                    </a:r>
                    <a:br>
                      <a:rPr lang="en-US" sz="2200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2200" dirty="0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Unido</a:t>
                    </a:r>
                    <a:endParaRPr lang="en-US" sz="22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CD-49F4-8E47-4351EDE20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200">
                    <a:latin typeface="Century Gothic" panose="020B0502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C00000"/>
                </a:solidFill>
                <a:prstDash val="solid"/>
              </a:ln>
              <a:effectLst/>
            </c:spPr>
            <c:trendlineType val="exp"/>
            <c:dispRSqr val="0"/>
            <c:dispEq val="0"/>
          </c:trendline>
          <c:xVal>
            <c:numRef>
              <c:f>'[Calidad de la Infraestructura contra Corrupción y PIB Percapita 2.xlsx]Hoja1'!$D$38:$D$70</c:f>
              <c:numCache>
                <c:formatCode>General</c:formatCode>
                <c:ptCount val="33"/>
                <c:pt idx="0">
                  <c:v>18</c:v>
                </c:pt>
                <c:pt idx="1">
                  <c:v>26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54</c:v>
                </c:pt>
                <c:pt idx="16">
                  <c:v>55</c:v>
                </c:pt>
                <c:pt idx="17">
                  <c:v>57</c:v>
                </c:pt>
                <c:pt idx="18">
                  <c:v>63</c:v>
                </c:pt>
                <c:pt idx="19">
                  <c:v>67</c:v>
                </c:pt>
                <c:pt idx="20">
                  <c:v>70</c:v>
                </c:pt>
                <c:pt idx="21">
                  <c:v>71</c:v>
                </c:pt>
                <c:pt idx="22">
                  <c:v>73</c:v>
                </c:pt>
                <c:pt idx="23">
                  <c:v>75</c:v>
                </c:pt>
                <c:pt idx="24">
                  <c:v>75</c:v>
                </c:pt>
                <c:pt idx="25">
                  <c:v>77</c:v>
                </c:pt>
                <c:pt idx="26">
                  <c:v>77</c:v>
                </c:pt>
                <c:pt idx="27">
                  <c:v>81</c:v>
                </c:pt>
                <c:pt idx="28">
                  <c:v>82</c:v>
                </c:pt>
                <c:pt idx="29">
                  <c:v>82</c:v>
                </c:pt>
                <c:pt idx="30">
                  <c:v>82</c:v>
                </c:pt>
                <c:pt idx="31">
                  <c:v>84</c:v>
                </c:pt>
                <c:pt idx="32">
                  <c:v>85</c:v>
                </c:pt>
              </c:numCache>
            </c:numRef>
          </c:xVal>
          <c:yVal>
            <c:numRef>
              <c:f>'[Calidad de la Infraestructura contra Corrupción y PIB Percapita 2.xlsx]Hoja1'!$E$38:$E$70</c:f>
              <c:numCache>
                <c:formatCode>0.0</c:formatCode>
                <c:ptCount val="33"/>
                <c:pt idx="0">
                  <c:v>2.6</c:v>
                </c:pt>
                <c:pt idx="1">
                  <c:v>2.5</c:v>
                </c:pt>
                <c:pt idx="2">
                  <c:v>3.2</c:v>
                </c:pt>
                <c:pt idx="3">
                  <c:v>4.3</c:v>
                </c:pt>
                <c:pt idx="4">
                  <c:v>4.9000000000000004</c:v>
                </c:pt>
                <c:pt idx="5">
                  <c:v>2</c:v>
                </c:pt>
                <c:pt idx="6">
                  <c:v>3.4</c:v>
                </c:pt>
                <c:pt idx="7">
                  <c:v>3.9</c:v>
                </c:pt>
                <c:pt idx="8">
                  <c:v>2.4</c:v>
                </c:pt>
                <c:pt idx="9">
                  <c:v>3.8</c:v>
                </c:pt>
                <c:pt idx="10">
                  <c:v>3.8</c:v>
                </c:pt>
                <c:pt idx="11">
                  <c:v>4.0999999999999996</c:v>
                </c:pt>
                <c:pt idx="12">
                  <c:v>4.7</c:v>
                </c:pt>
                <c:pt idx="13">
                  <c:v>3.8</c:v>
                </c:pt>
                <c:pt idx="14">
                  <c:v>4.3</c:v>
                </c:pt>
                <c:pt idx="15">
                  <c:v>6.1</c:v>
                </c:pt>
                <c:pt idx="16">
                  <c:v>5.4</c:v>
                </c:pt>
                <c:pt idx="17">
                  <c:v>5.9</c:v>
                </c:pt>
                <c:pt idx="18">
                  <c:v>5.7</c:v>
                </c:pt>
                <c:pt idx="19">
                  <c:v>4.8</c:v>
                </c:pt>
                <c:pt idx="20">
                  <c:v>6.1</c:v>
                </c:pt>
                <c:pt idx="21">
                  <c:v>6.3</c:v>
                </c:pt>
                <c:pt idx="22">
                  <c:v>6.3</c:v>
                </c:pt>
                <c:pt idx="23">
                  <c:v>5.4</c:v>
                </c:pt>
                <c:pt idx="24">
                  <c:v>6</c:v>
                </c:pt>
                <c:pt idx="25">
                  <c:v>5.3</c:v>
                </c:pt>
                <c:pt idx="26">
                  <c:v>6.7</c:v>
                </c:pt>
                <c:pt idx="27">
                  <c:v>6</c:v>
                </c:pt>
                <c:pt idx="28">
                  <c:v>5.7</c:v>
                </c:pt>
                <c:pt idx="29">
                  <c:v>6</c:v>
                </c:pt>
                <c:pt idx="30">
                  <c:v>6.4</c:v>
                </c:pt>
                <c:pt idx="31">
                  <c:v>6.5</c:v>
                </c:pt>
                <c:pt idx="32">
                  <c:v>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2CD-49F4-8E47-4351EDE20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201152"/>
        <c:axId val="160201712"/>
      </c:scatterChart>
      <c:valAx>
        <c:axId val="160201152"/>
        <c:scaling>
          <c:orientation val="minMax"/>
          <c:max val="90"/>
          <c:min val="15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800">
                    <a:latin typeface="Century Gothic" panose="020B0502020202020204" pitchFamily="34" charset="0"/>
                  </a:defRPr>
                </a:pPr>
                <a:r>
                  <a:rPr lang="es-MX" sz="1800" dirty="0">
                    <a:latin typeface="Century Gothic" panose="020B0502020202020204" pitchFamily="34" charset="0"/>
                  </a:rPr>
                  <a:t>Corrupción</a:t>
                </a:r>
              </a:p>
            </c:rich>
          </c:tx>
          <c:layout>
            <c:manualLayout>
              <c:xMode val="edge"/>
              <c:yMode val="edge"/>
              <c:x val="0.40946471074374396"/>
              <c:y val="0.948154460990548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es-MX"/>
          </a:p>
        </c:txPr>
        <c:crossAx val="160201712"/>
        <c:crosses val="autoZero"/>
        <c:crossBetween val="midCat"/>
      </c:valAx>
      <c:valAx>
        <c:axId val="160201712"/>
        <c:scaling>
          <c:logBase val="2"/>
          <c:orientation val="minMax"/>
          <c:max val="8"/>
          <c:min val="2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Century Gothic" panose="020B0502020202020204" pitchFamily="34" charset="0"/>
                  </a:defRPr>
                </a:pPr>
                <a:r>
                  <a:rPr lang="es-MX" sz="2000">
                    <a:latin typeface="Century Gothic" panose="020B0502020202020204" pitchFamily="34" charset="0"/>
                  </a:rPr>
                  <a:t>Calidad de la </a:t>
                </a:r>
                <a:br>
                  <a:rPr lang="es-MX" sz="2000">
                    <a:latin typeface="Century Gothic" panose="020B0502020202020204" pitchFamily="34" charset="0"/>
                  </a:rPr>
                </a:br>
                <a:r>
                  <a:rPr lang="es-MX" sz="2000">
                    <a:latin typeface="Century Gothic" panose="020B0502020202020204" pitchFamily="34" charset="0"/>
                  </a:rPr>
                  <a:t>Infraestructura</a:t>
                </a:r>
              </a:p>
            </c:rich>
          </c:tx>
          <c:layout>
            <c:manualLayout>
              <c:xMode val="edge"/>
              <c:yMode val="edge"/>
              <c:x val="7.1412229688216054E-3"/>
              <c:y val="0.186717237693853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crossAx val="16020115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0.27164</cdr:x>
      <cdr:y>0.50601</cdr:y>
    </cdr:from>
    <cdr:to>
      <cdr:x>0.29628</cdr:x>
      <cdr:y>0.55168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366E4314-C557-4702-BB31-4EC06949C958}"/>
            </a:ext>
          </a:extLst>
        </cdr:cNvPr>
        <cdr:cNvSpPr/>
      </cdr:nvSpPr>
      <cdr:spPr>
        <a:xfrm xmlns:a="http://schemas.openxmlformats.org/drawingml/2006/main">
          <a:off x="2432383" y="2321765"/>
          <a:ext cx="220640" cy="2095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0.27263</cdr:x>
      <cdr:y>0.37077</cdr:y>
    </cdr:from>
    <cdr:to>
      <cdr:x>0.29727</cdr:x>
      <cdr:y>0.41644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366E4314-C557-4702-BB31-4EC06949C958}"/>
            </a:ext>
          </a:extLst>
        </cdr:cNvPr>
        <cdr:cNvSpPr/>
      </cdr:nvSpPr>
      <cdr:spPr>
        <a:xfrm xmlns:a="http://schemas.openxmlformats.org/drawingml/2006/main">
          <a:off x="2441261" y="1701235"/>
          <a:ext cx="220640" cy="2095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3B443-599A-344F-9EA2-F8857964ADE1}" type="datetimeFigureOut">
              <a:rPr lang="es-ES_tradnl" smtClean="0"/>
              <a:t>29/05/2019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8045-53A0-064A-8B7E-FBDE2C4D7E9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67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7753"/>
            <a:ext cx="7772400" cy="1552209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8568" y="4624754"/>
            <a:ext cx="4530970" cy="1318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C7D6C7-4740-FF41-AF48-28105ABA47F7}" type="datetimeFigureOut">
              <a:rPr lang="es-MX" smtClean="0"/>
              <a:t>29/05/2019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6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33950" cy="1325563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20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2042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0420"/>
            <a:ext cx="2057400" cy="365125"/>
          </a:xfrm>
          <a:prstGeom prst="rect">
            <a:avLst/>
          </a:prstGeom>
        </p:spPr>
        <p:txBody>
          <a:bodyPr/>
          <a:lstStyle/>
          <a:p>
            <a:fld id="{B2F7ADDD-E62D-FA48-B463-F36927D8AD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1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78" y="1193636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278" y="4073361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237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8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2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FFCF6491-684F-42D8-AD73-A48A5A1EF70A}"/>
              </a:ext>
            </a:extLst>
          </p:cNvPr>
          <p:cNvSpPr txBox="1">
            <a:spLocks/>
          </p:cNvSpPr>
          <p:nvPr/>
        </p:nvSpPr>
        <p:spPr>
          <a:xfrm>
            <a:off x="1009651" y="867563"/>
            <a:ext cx="7422877" cy="6886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cs typeface="Arial" panose="020B0604020202020204" pitchFamily="34" charset="0"/>
              </a:rPr>
              <a:t>Impacto de la Construcción en la Cadena Productiva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BBE8BC-00B0-478C-B581-1206391B4031}"/>
              </a:ext>
            </a:extLst>
          </p:cNvPr>
          <p:cNvSpPr txBox="1"/>
          <p:nvPr/>
        </p:nvSpPr>
        <p:spPr>
          <a:xfrm>
            <a:off x="580691" y="1870791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entury Gothic" panose="020B0502020202020204" pitchFamily="34" charset="0"/>
              </a:rPr>
              <a:t>La construcción genera: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BE27D31-2036-4D95-B4DB-AA5985353B94}"/>
              </a:ext>
            </a:extLst>
          </p:cNvPr>
          <p:cNvSpPr txBox="1"/>
          <p:nvPr/>
        </p:nvSpPr>
        <p:spPr>
          <a:xfrm>
            <a:off x="2492349" y="2981185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6 </a:t>
            </a:r>
            <a:r>
              <a:rPr lang="es-MX" sz="2400" dirty="0">
                <a:latin typeface="Century Gothic" panose="020B0502020202020204" pitchFamily="34" charset="0"/>
              </a:rPr>
              <a:t>millones de empleos directos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62FBB5B-6220-429D-881F-2849156E58BF}"/>
              </a:ext>
            </a:extLst>
          </p:cNvPr>
          <p:cNvSpPr txBox="1"/>
          <p:nvPr/>
        </p:nvSpPr>
        <p:spPr>
          <a:xfrm>
            <a:off x="2492349" y="2537850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8 % </a:t>
            </a:r>
            <a:r>
              <a:rPr lang="es-MX" sz="2400" dirty="0">
                <a:latin typeface="Century Gothic" panose="020B0502020202020204" pitchFamily="34" charset="0"/>
              </a:rPr>
              <a:t>del PIB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5F9C6C-72D2-4439-8316-CF2FBE2A0B36}"/>
              </a:ext>
            </a:extLst>
          </p:cNvPr>
          <p:cNvSpPr txBox="1"/>
          <p:nvPr/>
        </p:nvSpPr>
        <p:spPr>
          <a:xfrm>
            <a:off x="733091" y="3647804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entury Gothic" panose="020B0502020202020204" pitchFamily="34" charset="0"/>
              </a:rPr>
              <a:t>Y demanda del sector formal de la construcción: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23E1184-BEDB-4BDB-A979-B7F65B93DE0E}"/>
              </a:ext>
            </a:extLst>
          </p:cNvPr>
          <p:cNvSpPr txBox="1"/>
          <p:nvPr/>
        </p:nvSpPr>
        <p:spPr>
          <a:xfrm>
            <a:off x="2492349" y="4217922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85 %</a:t>
            </a:r>
            <a:r>
              <a:rPr lang="es-MX" sz="2400" dirty="0">
                <a:latin typeface="Century Gothic" panose="020B0502020202020204" pitchFamily="34" charset="0"/>
              </a:rPr>
              <a:t> del cemento y productos de concreto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716DB78-8990-4F68-9B7D-46D1E6706E59}"/>
              </a:ext>
            </a:extLst>
          </p:cNvPr>
          <p:cNvSpPr txBox="1"/>
          <p:nvPr/>
        </p:nvSpPr>
        <p:spPr>
          <a:xfrm>
            <a:off x="2476411" y="4859023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62 % </a:t>
            </a:r>
            <a:r>
              <a:rPr lang="es-MX" sz="2400" dirty="0">
                <a:latin typeface="Century Gothic" panose="020B0502020202020204" pitchFamily="34" charset="0"/>
              </a:rPr>
              <a:t>del acero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D1A7EBF-8CFF-444E-ADD2-AE73F2BAEAEA}"/>
              </a:ext>
            </a:extLst>
          </p:cNvPr>
          <p:cNvSpPr txBox="1"/>
          <p:nvPr/>
        </p:nvSpPr>
        <p:spPr>
          <a:xfrm>
            <a:off x="2476412" y="5525642"/>
            <a:ext cx="802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45 % </a:t>
            </a:r>
            <a:r>
              <a:rPr lang="es-MX" sz="2400" dirty="0">
                <a:latin typeface="Century Gothic" panose="020B0502020202020204" pitchFamily="34" charset="0"/>
              </a:rPr>
              <a:t>de minerales no metálicos (triturados)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0BDC4F-CE9A-4074-B72F-679B78EC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21" y="4125676"/>
            <a:ext cx="570978" cy="5709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697DA4-6A23-45C2-8B12-BBB6C3D1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21" y="4859023"/>
            <a:ext cx="479394" cy="4793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C2DD61-C1CC-400E-BD96-C4F386CEA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21" y="5505429"/>
            <a:ext cx="485008" cy="4850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151436F-D588-463B-ABA8-730FD717C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34" y="2466040"/>
            <a:ext cx="943840" cy="9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542032" y="475485"/>
            <a:ext cx="6745207" cy="127142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800" dirty="0">
              <a:cs typeface="Arial" panose="020B0604020202020204" pitchFamily="34" charset="0"/>
            </a:endParaRP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41CE07FD-2FCD-4267-B182-52AB98951847}"/>
              </a:ext>
            </a:extLst>
          </p:cNvPr>
          <p:cNvSpPr txBox="1">
            <a:spLocks/>
          </p:cNvSpPr>
          <p:nvPr/>
        </p:nvSpPr>
        <p:spPr>
          <a:xfrm>
            <a:off x="832811" y="320943"/>
            <a:ext cx="7877176" cy="112977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4000" dirty="0"/>
              <a:t>Plan Nacional de Desarrollo 2019-2024</a:t>
            </a:r>
            <a:endParaRPr lang="es-ES" sz="4000" dirty="0">
              <a:cs typeface="Arial" panose="020B0604020202020204" pitchFamily="3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379AB32-B559-4767-9C76-AD083B710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811" y="1614136"/>
            <a:ext cx="7688062" cy="3471566"/>
          </a:xfrm>
        </p:spPr>
        <p:txBody>
          <a:bodyPr/>
          <a:lstStyle/>
          <a:p>
            <a:pPr algn="just"/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El Gobierno de México impulsará el desarrollo de infraestructura resiliente, garantizando que existan </a:t>
            </a:r>
            <a:r>
              <a:rPr lang="es-MX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mecanismos efectivos</a:t>
            </a:r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 de evaluación de proyectos que avalen que estos son viables, oportunos y que beneficiarán a la población y que integrarán a regiones rezagadas. Será importante garantizar que los proyectos de infraestructura sean ejecutados de una manera eficiente, se concluyan y entren en operación en el tiempo planteado, con lo cual se asegurará que el gasto público se traduzca en un mayor bienestar. </a:t>
            </a:r>
          </a:p>
        </p:txBody>
      </p:sp>
    </p:spTree>
    <p:extLst>
      <p:ext uri="{BB962C8B-B14F-4D97-AF65-F5344CB8AC3E}">
        <p14:creationId xmlns:p14="http://schemas.microsoft.com/office/powerpoint/2010/main" val="222188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488336" y="223647"/>
            <a:ext cx="6745207" cy="68351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cs typeface="Arial" panose="020B0604020202020204" pitchFamily="34" charset="0"/>
              </a:rPr>
              <a:t>Casos de éxito</a:t>
            </a:r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D3C1527E-EA22-4AB2-B433-E9444E873113}"/>
              </a:ext>
            </a:extLst>
          </p:cNvPr>
          <p:cNvSpPr txBox="1"/>
          <p:nvPr/>
        </p:nvSpPr>
        <p:spPr>
          <a:xfrm>
            <a:off x="817160" y="1044179"/>
            <a:ext cx="8087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Experiencias internacionales relevantes para México</a:t>
            </a:r>
          </a:p>
        </p:txBody>
      </p:sp>
      <p:sp>
        <p:nvSpPr>
          <p:cNvPr id="20" name="6 CuadroTexto">
            <a:extLst>
              <a:ext uri="{FF2B5EF4-FFF2-40B4-BE49-F238E27FC236}">
                <a16:creationId xmlns:a16="http://schemas.microsoft.com/office/drawing/2014/main" id="{53C6610C-B0F3-48CF-8FCA-3A774996D90C}"/>
              </a:ext>
            </a:extLst>
          </p:cNvPr>
          <p:cNvSpPr txBox="1"/>
          <p:nvPr/>
        </p:nvSpPr>
        <p:spPr>
          <a:xfrm>
            <a:off x="124056" y="6108396"/>
            <a:ext cx="9030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Fuente: Infraestructura Sostenible 2030, Política pública de Infraestructura ara el crecimiento y el bienestar, 2018. 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541B6E9-B0FD-49D5-BF84-EC9D1ABB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3862" y="1824359"/>
            <a:ext cx="6480442" cy="1158886"/>
          </a:xfrm>
        </p:spPr>
        <p:txBody>
          <a:bodyPr/>
          <a:lstStyle/>
          <a:p>
            <a:pPr algn="just"/>
            <a:r>
              <a:rPr lang="es-MX" sz="2000" dirty="0"/>
              <a:t>Planeación a largo plazo (15 años)con </a:t>
            </a:r>
            <a:r>
              <a:rPr lang="es-MX" sz="2000" b="1" dirty="0"/>
              <a:t>enfoque estratégico integrado orientado a productividad</a:t>
            </a:r>
            <a:r>
              <a:rPr lang="es-MX" sz="2000" dirty="0"/>
              <a:t>.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BA74E3DF-2EF9-4358-B515-E81DE24A5392}"/>
              </a:ext>
            </a:extLst>
          </p:cNvPr>
          <p:cNvSpPr txBox="1">
            <a:spLocks/>
          </p:cNvSpPr>
          <p:nvPr/>
        </p:nvSpPr>
        <p:spPr>
          <a:xfrm>
            <a:off x="2423861" y="2634659"/>
            <a:ext cx="6480442" cy="11588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/>
              <a:t>Evaluación de necesidades a través de una instancia globalizadora</a:t>
            </a:r>
            <a:r>
              <a:rPr lang="es-MX" sz="2000" dirty="0"/>
              <a:t> (Comisión Nacional de Infraestructura) especializada.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E561D73-E27C-4684-B97D-294C113B285F}"/>
              </a:ext>
            </a:extLst>
          </p:cNvPr>
          <p:cNvSpPr txBox="1">
            <a:spLocks/>
          </p:cNvSpPr>
          <p:nvPr/>
        </p:nvSpPr>
        <p:spPr>
          <a:xfrm>
            <a:off x="2423861" y="3793545"/>
            <a:ext cx="6480442" cy="11588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Fuerte </a:t>
            </a:r>
            <a:r>
              <a:rPr lang="es-MX" sz="2000" b="1" dirty="0"/>
              <a:t>vinculación entre la planeación sectorial, la territorial y la política de inversión</a:t>
            </a:r>
            <a:r>
              <a:rPr lang="es-MX" sz="2000" dirty="0"/>
              <a:t> de infraestructura mediante un  sistema de modelación integral.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5E3D3245-772B-4687-B898-5D3C9ED4AF80}"/>
              </a:ext>
            </a:extLst>
          </p:cNvPr>
          <p:cNvSpPr txBox="1">
            <a:spLocks/>
          </p:cNvSpPr>
          <p:nvPr/>
        </p:nvSpPr>
        <p:spPr>
          <a:xfrm>
            <a:off x="2423862" y="5140912"/>
            <a:ext cx="6480442" cy="11588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Sólidas </a:t>
            </a:r>
            <a:r>
              <a:rPr lang="es-MX" sz="2000" b="1" dirty="0"/>
              <a:t>capacidades técnicas para elaboración de estudios y proyectos </a:t>
            </a:r>
            <a:r>
              <a:rPr lang="es-MX" sz="2000" dirty="0"/>
              <a:t>mediante modelo de administración de costos.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465AC9-2761-4656-9340-69105432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30" y="1768930"/>
            <a:ext cx="1538882" cy="7694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BDCF93-1958-4FBF-9918-23080698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3" y="2688407"/>
            <a:ext cx="1529002" cy="7645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594FB2-DB79-47A6-90A0-A119D24AB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30" y="3670136"/>
            <a:ext cx="1496040" cy="997359"/>
          </a:xfrm>
          <a:prstGeom prst="rect">
            <a:avLst/>
          </a:prstGeom>
        </p:spPr>
      </p:pic>
      <p:pic>
        <p:nvPicPr>
          <p:cNvPr id="1026" name="Picture 2" descr="Resultado de imagen para sur corea">
            <a:extLst>
              <a:ext uri="{FF2B5EF4-FFF2-40B4-BE49-F238E27FC236}">
                <a16:creationId xmlns:a16="http://schemas.microsoft.com/office/drawing/2014/main" id="{53676317-03DD-41B3-A0B8-2EA494B0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6" y="4941781"/>
            <a:ext cx="1517394" cy="10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364047" y="153549"/>
            <a:ext cx="6962793" cy="80947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cs typeface="Arial" panose="020B0604020202020204" pitchFamily="34" charset="0"/>
              </a:rPr>
              <a:t>Propuesta de CMIC</a:t>
            </a:r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D3C1527E-EA22-4AB2-B433-E9444E873113}"/>
              </a:ext>
            </a:extLst>
          </p:cNvPr>
          <p:cNvSpPr txBox="1"/>
          <p:nvPr/>
        </p:nvSpPr>
        <p:spPr>
          <a:xfrm>
            <a:off x="0" y="9491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Instituto de Planeación de la </a:t>
            </a:r>
            <a:r>
              <a:rPr lang="es-MX" sz="2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Infraestructura</a:t>
            </a:r>
            <a:endParaRPr lang="es-MX" sz="2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4C84EAE-4F82-4DD6-B984-B90AB6A6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075" y="1549726"/>
            <a:ext cx="8341850" cy="4108749"/>
          </a:xfrm>
        </p:spPr>
        <p:txBody>
          <a:bodyPr/>
          <a:lstStyle/>
          <a:p>
            <a:pPr algn="just"/>
            <a:r>
              <a:rPr lang="es-MX" dirty="0" smtClean="0"/>
              <a:t>Instancia </a:t>
            </a:r>
            <a:r>
              <a:rPr lang="es-MX" u="sng" dirty="0" smtClean="0"/>
              <a:t>globalizadora, especializada, y autónoma</a:t>
            </a:r>
            <a:r>
              <a:rPr lang="es-MX" dirty="0" smtClean="0"/>
              <a:t>. </a:t>
            </a:r>
            <a:r>
              <a:rPr lang="es-MX" dirty="0"/>
              <a:t>Legalmente establecida y con participación de los sectores público, privado, académico y social.</a:t>
            </a:r>
          </a:p>
          <a:p>
            <a:pPr algn="just"/>
            <a:r>
              <a:rPr lang="es-MX" dirty="0"/>
              <a:t>responsable de: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Evaluar de las necesidades presentes y futuras de infraestructura.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Planear estratégica e integralmente a mediano y largo plazo.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Coordinar las instituciones involucradas.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D3C1527E-EA22-4AB2-B433-E9444E873113}"/>
              </a:ext>
            </a:extLst>
          </p:cNvPr>
          <p:cNvSpPr txBox="1"/>
          <p:nvPr/>
        </p:nvSpPr>
        <p:spPr>
          <a:xfrm>
            <a:off x="239282" y="5211777"/>
            <a:ext cx="866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Reforma y adiciones a la Ley de Obra Pública y Servicios Relacionados con la Misma</a:t>
            </a:r>
            <a:endParaRPr lang="es-MX" sz="2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4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5B422-4988-6F41-A065-F2E7BB0E4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B0A5E4-ED8F-EB4F-94D8-0FE9835A9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37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11F82-8F42-9741-8DED-07580447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861"/>
            <a:ext cx="78867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s-MX" sz="7200" b="1" dirty="0">
                <a:latin typeface="Century Gothic" panose="020B0502020202020204" pitchFamily="34" charset="0"/>
              </a:rPr>
              <a:t>PND 2019 - 2024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6E4A7A8-29A4-4D84-9596-1B798081932A}"/>
              </a:ext>
            </a:extLst>
          </p:cNvPr>
          <p:cNvSpPr txBox="1">
            <a:spLocks/>
          </p:cNvSpPr>
          <p:nvPr/>
        </p:nvSpPr>
        <p:spPr>
          <a:xfrm>
            <a:off x="628650" y="3220459"/>
            <a:ext cx="8080344" cy="28873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800" b="1" dirty="0">
                <a:latin typeface="Century Gothic" panose="020B0502020202020204" pitchFamily="34" charset="0"/>
              </a:rPr>
              <a:t>Infraestructura carretera</a:t>
            </a:r>
          </a:p>
        </p:txBody>
      </p:sp>
    </p:spTree>
    <p:extLst>
      <p:ext uri="{BB962C8B-B14F-4D97-AF65-F5344CB8AC3E}">
        <p14:creationId xmlns:p14="http://schemas.microsoft.com/office/powerpoint/2010/main" val="3906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542032" y="475485"/>
            <a:ext cx="6745207" cy="127142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800" dirty="0">
              <a:cs typeface="Arial" panose="020B0604020202020204" pitchFamily="34" charset="0"/>
            </a:endParaRP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41CE07FD-2FCD-4267-B182-52AB98951847}"/>
              </a:ext>
            </a:extLst>
          </p:cNvPr>
          <p:cNvSpPr txBox="1">
            <a:spLocks/>
          </p:cNvSpPr>
          <p:nvPr/>
        </p:nvSpPr>
        <p:spPr>
          <a:xfrm>
            <a:off x="1002680" y="423005"/>
            <a:ext cx="7877176" cy="77840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cs typeface="Arial" panose="020B0604020202020204" pitchFamily="34" charset="0"/>
              </a:rPr>
              <a:t>CMIC</a:t>
            </a:r>
            <a:endParaRPr lang="es-ES" sz="4000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C0C3FF-AA4C-4E48-AAD8-172B6C3B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8" y="1148926"/>
            <a:ext cx="9144000" cy="50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3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EF20B-8655-5348-B9CC-941A3565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1076"/>
            <a:ext cx="7886700" cy="747612"/>
          </a:xfrm>
        </p:spPr>
        <p:txBody>
          <a:bodyPr/>
          <a:lstStyle/>
          <a:p>
            <a:r>
              <a:rPr lang="es-MX" sz="4000" dirty="0"/>
              <a:t>Importancia de la planeación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6C94DB-A52F-F244-9B46-71CEDE3D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736" y="1882069"/>
            <a:ext cx="7886700" cy="34715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Mejorar el gasto público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Combatir la corrupción</a:t>
            </a:r>
          </a:p>
          <a:p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Ampliar el horizonte de acción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Integrar los beneficios de los proyectos</a:t>
            </a:r>
          </a:p>
        </p:txBody>
      </p:sp>
    </p:spTree>
    <p:extLst>
      <p:ext uri="{BB962C8B-B14F-4D97-AF65-F5344CB8AC3E}">
        <p14:creationId xmlns:p14="http://schemas.microsoft.com/office/powerpoint/2010/main" val="2997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266824" y="314678"/>
            <a:ext cx="6745207" cy="68351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cs typeface="Arial" panose="020B0604020202020204" pitchFamily="34" charset="0"/>
              </a:rPr>
              <a:t>Ejercicio del Gasto</a:t>
            </a:r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D3C1527E-EA22-4AB2-B433-E9444E873113}"/>
              </a:ext>
            </a:extLst>
          </p:cNvPr>
          <p:cNvSpPr txBox="1"/>
          <p:nvPr/>
        </p:nvSpPr>
        <p:spPr>
          <a:xfrm>
            <a:off x="1971675" y="891880"/>
            <a:ext cx="553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Aumento en costos y </a:t>
            </a:r>
            <a:r>
              <a:rPr lang="es-MX" sz="2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tiempos </a:t>
            </a:r>
            <a:r>
              <a:rPr lang="es-MX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en 19 contratos analizados por la </a:t>
            </a:r>
            <a:r>
              <a:rPr lang="es-MX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ASF</a:t>
            </a:r>
            <a:endParaRPr lang="es-MX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6 CuadroTexto">
            <a:extLst>
              <a:ext uri="{FF2B5EF4-FFF2-40B4-BE49-F238E27FC236}">
                <a16:creationId xmlns:a16="http://schemas.microsoft.com/office/drawing/2014/main" id="{47160CC5-B9C1-4F9E-8046-85DD33003257}"/>
              </a:ext>
            </a:extLst>
          </p:cNvPr>
          <p:cNvSpPr txBox="1"/>
          <p:nvPr/>
        </p:nvSpPr>
        <p:spPr>
          <a:xfrm>
            <a:off x="221795" y="6145754"/>
            <a:ext cx="9030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Fuente: Auditoría Superior de la Federación</a:t>
            </a:r>
            <a:r>
              <a:rPr lang="es-MX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muestra de 19 contratos de obra pública , </a:t>
            </a:r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Problemática General en Materia de Obra Pública</a:t>
            </a: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F6BF05B1-9C98-433D-9E06-F5ED1555E867}"/>
              </a:ext>
            </a:extLst>
          </p:cNvPr>
          <p:cNvSpPr txBox="1"/>
          <p:nvPr/>
        </p:nvSpPr>
        <p:spPr>
          <a:xfrm>
            <a:off x="5019489" y="1772407"/>
            <a:ext cx="1833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Días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FAE689D7-8C46-4F5A-BEA4-BC5079EF1B37}"/>
              </a:ext>
            </a:extLst>
          </p:cNvPr>
          <p:cNvSpPr txBox="1"/>
          <p:nvPr/>
        </p:nvSpPr>
        <p:spPr>
          <a:xfrm>
            <a:off x="967104" y="1603131"/>
            <a:ext cx="2673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Miles de Millones de Pesos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54CEBAF1-450C-41F6-838E-339552A52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37620"/>
              </p:ext>
            </p:extLst>
          </p:nvPr>
        </p:nvGraphicFramePr>
        <p:xfrm>
          <a:off x="4042946" y="2060170"/>
          <a:ext cx="4735311" cy="381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12B4BCB5-E007-45D7-8C43-C5B6638BB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8004"/>
              </p:ext>
            </p:extLst>
          </p:nvPr>
        </p:nvGraphicFramePr>
        <p:xfrm>
          <a:off x="967103" y="2317746"/>
          <a:ext cx="2673110" cy="343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1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2 Gráfico">
            <a:extLst>
              <a:ext uri="{FF2B5EF4-FFF2-40B4-BE49-F238E27FC236}">
                <a16:creationId xmlns:a16="http://schemas.microsoft.com/office/drawing/2014/main" id="{729558D8-A21A-4AAC-9324-AF3AD7A74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931264"/>
              </p:ext>
            </p:extLst>
          </p:nvPr>
        </p:nvGraphicFramePr>
        <p:xfrm>
          <a:off x="76200" y="1956995"/>
          <a:ext cx="8954540" cy="405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542032" y="500125"/>
            <a:ext cx="6745207" cy="127142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800" dirty="0">
              <a:cs typeface="Arial" panose="020B0604020202020204" pitchFamily="34" charset="0"/>
            </a:endParaRPr>
          </a:p>
        </p:txBody>
      </p:sp>
      <p:sp>
        <p:nvSpPr>
          <p:cNvPr id="20" name="6 CuadroTexto">
            <a:extLst>
              <a:ext uri="{FF2B5EF4-FFF2-40B4-BE49-F238E27FC236}">
                <a16:creationId xmlns:a16="http://schemas.microsoft.com/office/drawing/2014/main" id="{53C6610C-B0F3-48CF-8FCA-3A774996D90C}"/>
              </a:ext>
            </a:extLst>
          </p:cNvPr>
          <p:cNvSpPr txBox="1"/>
          <p:nvPr/>
        </p:nvSpPr>
        <p:spPr>
          <a:xfrm>
            <a:off x="124056" y="6108396"/>
            <a:ext cx="903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Fuente: World Economic </a:t>
            </a:r>
            <a:r>
              <a:rPr lang="es-MX" sz="1000" dirty="0" err="1">
                <a:latin typeface="Century Gothic" panose="020B0502020202020204" pitchFamily="34" charset="0"/>
                <a:cs typeface="Arial" panose="020B0604020202020204" pitchFamily="34" charset="0"/>
              </a:rPr>
              <a:t>Forum</a:t>
            </a:r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, Informe Global de Competitividad 2017-2018 y Transparencia Internacional, Índice de Percepción de la Corrupción 2017 Calidad de la </a:t>
            </a: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41CE07FD-2FCD-4267-B182-52AB98951847}"/>
              </a:ext>
            </a:extLst>
          </p:cNvPr>
          <p:cNvSpPr txBox="1">
            <a:spLocks/>
          </p:cNvSpPr>
          <p:nvPr/>
        </p:nvSpPr>
        <p:spPr>
          <a:xfrm>
            <a:off x="1266824" y="314678"/>
            <a:ext cx="7362271" cy="112977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cs typeface="Arial" panose="020B0604020202020204" pitchFamily="34" charset="0"/>
              </a:rPr>
              <a:t>Eficiencia de la inversión </a:t>
            </a:r>
            <a:br>
              <a:rPr lang="es-ES" sz="4000" dirty="0">
                <a:cs typeface="Arial" panose="020B0604020202020204" pitchFamily="34" charset="0"/>
              </a:rPr>
            </a:br>
            <a:r>
              <a:rPr lang="es-ES" sz="4000" dirty="0">
                <a:cs typeface="Arial" panose="020B0604020202020204" pitchFamily="34" charset="0"/>
              </a:rPr>
              <a:t>en Obra Pública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43F70956-4D52-47C4-8A94-CDB8C3B52123}"/>
              </a:ext>
            </a:extLst>
          </p:cNvPr>
          <p:cNvSpPr txBox="1">
            <a:spLocks/>
          </p:cNvSpPr>
          <p:nvPr/>
        </p:nvSpPr>
        <p:spPr>
          <a:xfrm>
            <a:off x="1266824" y="976680"/>
            <a:ext cx="7362271" cy="112977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dirty="0">
                <a:cs typeface="Arial" panose="020B0604020202020204" pitchFamily="34" charset="0"/>
              </a:rPr>
              <a:t>Relación de la corrupción </a:t>
            </a:r>
            <a:br>
              <a:rPr lang="es-ES" sz="2400" dirty="0">
                <a:cs typeface="Arial" panose="020B0604020202020204" pitchFamily="34" charset="0"/>
              </a:rPr>
            </a:br>
            <a:r>
              <a:rPr lang="es-ES" sz="2400" dirty="0">
                <a:cs typeface="Arial" panose="020B0604020202020204" pitchFamily="34" charset="0"/>
              </a:rPr>
              <a:t>y la calidad de la infraestructura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2347415" y="6011279"/>
            <a:ext cx="5022376" cy="0"/>
          </a:xfrm>
          <a:prstGeom prst="straightConnector1">
            <a:avLst/>
          </a:prstGeom>
          <a:ln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542032" y="475485"/>
            <a:ext cx="6745207" cy="127142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800" dirty="0">
              <a:cs typeface="Arial" panose="020B0604020202020204" pitchFamily="34" charset="0"/>
            </a:endParaRP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41CE07FD-2FCD-4267-B182-52AB98951847}"/>
              </a:ext>
            </a:extLst>
          </p:cNvPr>
          <p:cNvSpPr txBox="1">
            <a:spLocks/>
          </p:cNvSpPr>
          <p:nvPr/>
        </p:nvSpPr>
        <p:spPr>
          <a:xfrm>
            <a:off x="832811" y="320943"/>
            <a:ext cx="7877176" cy="112977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4000" dirty="0"/>
              <a:t>Inversión en </a:t>
            </a:r>
            <a:br>
              <a:rPr lang="es-MX" sz="4000" dirty="0"/>
            </a:br>
            <a:r>
              <a:rPr lang="es-MX" sz="4000" dirty="0"/>
              <a:t>Infraestructura Carretera</a:t>
            </a:r>
            <a:endParaRPr lang="es-ES" sz="4000" dirty="0">
              <a:cs typeface="Arial" panose="020B060402020202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06CD9CE-0904-4F4A-B46B-F152ACCA44F0}"/>
              </a:ext>
            </a:extLst>
          </p:cNvPr>
          <p:cNvSpPr txBox="1">
            <a:spLocks/>
          </p:cNvSpPr>
          <p:nvPr/>
        </p:nvSpPr>
        <p:spPr>
          <a:xfrm>
            <a:off x="1266824" y="1461435"/>
            <a:ext cx="7362271" cy="359542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400" dirty="0">
                <a:cs typeface="Arial" panose="020B0604020202020204" pitchFamily="34" charset="0"/>
              </a:rPr>
              <a:t>Millones de pesos</a:t>
            </a:r>
          </a:p>
        </p:txBody>
      </p:sp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E63AB9E9-4CF3-47F3-98B5-714A748BA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670395"/>
              </p:ext>
            </p:extLst>
          </p:nvPr>
        </p:nvGraphicFramePr>
        <p:xfrm>
          <a:off x="255106" y="2006352"/>
          <a:ext cx="8633787" cy="411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6 CuadroTexto">
            <a:extLst>
              <a:ext uri="{FF2B5EF4-FFF2-40B4-BE49-F238E27FC236}">
                <a16:creationId xmlns:a16="http://schemas.microsoft.com/office/drawing/2014/main" id="{B79877BD-BB4B-4FE6-AD5E-50035EAA9A95}"/>
              </a:ext>
            </a:extLst>
          </p:cNvPr>
          <p:cNvSpPr txBox="1"/>
          <p:nvPr/>
        </p:nvSpPr>
        <p:spPr>
          <a:xfrm>
            <a:off x="221795" y="6145754"/>
            <a:ext cx="9030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Fuente: Anuario estadístico de comunicaciones y transportes, Secretaría de Comunicaciones y Transportes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677956" y="4583963"/>
            <a:ext cx="2402006" cy="64633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17,347 </a:t>
            </a:r>
            <a:r>
              <a:rPr lang="es-MX" dirty="0" err="1" smtClean="0">
                <a:latin typeface="Century Gothic" panose="020B0502020202020204" pitchFamily="34" charset="0"/>
              </a:rPr>
              <a:t>MDP</a:t>
            </a:r>
            <a:r>
              <a:rPr lang="es-MX" dirty="0" smtClean="0">
                <a:latin typeface="Century Gothic" panose="020B0502020202020204" pitchFamily="34" charset="0"/>
              </a:rPr>
              <a:t> en 2018</a:t>
            </a:r>
            <a:br>
              <a:rPr lang="es-MX" dirty="0" smtClean="0">
                <a:latin typeface="Century Gothic" panose="020B0502020202020204" pitchFamily="34" charset="0"/>
              </a:rPr>
            </a:br>
            <a:r>
              <a:rPr lang="es-MX" dirty="0" smtClean="0">
                <a:latin typeface="Century Gothic" panose="020B0502020202020204" pitchFamily="34" charset="0"/>
              </a:rPr>
              <a:t>23,571 </a:t>
            </a:r>
            <a:r>
              <a:rPr lang="es-MX" dirty="0" err="1" smtClean="0">
                <a:latin typeface="Century Gothic" panose="020B0502020202020204" pitchFamily="34" charset="0"/>
              </a:rPr>
              <a:t>MDP</a:t>
            </a:r>
            <a:r>
              <a:rPr lang="es-MX" dirty="0" smtClean="0">
                <a:latin typeface="Century Gothic" panose="020B0502020202020204" pitchFamily="34" charset="0"/>
              </a:rPr>
              <a:t> en 2019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542032" y="475485"/>
            <a:ext cx="6745207" cy="127142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800" dirty="0">
              <a:cs typeface="Arial" panose="020B0604020202020204" pitchFamily="34" charset="0"/>
            </a:endParaRP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41CE07FD-2FCD-4267-B182-52AB98951847}"/>
              </a:ext>
            </a:extLst>
          </p:cNvPr>
          <p:cNvSpPr txBox="1">
            <a:spLocks/>
          </p:cNvSpPr>
          <p:nvPr/>
        </p:nvSpPr>
        <p:spPr>
          <a:xfrm>
            <a:off x="1266824" y="383755"/>
            <a:ext cx="7877176" cy="1045550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4000" dirty="0"/>
              <a:t>Avance del ejercicio del gasto </a:t>
            </a:r>
            <a:br>
              <a:rPr lang="es-MX" sz="4000" dirty="0"/>
            </a:br>
            <a:r>
              <a:rPr lang="es-MX" sz="4000" dirty="0"/>
              <a:t>en Obra Pública de SCT</a:t>
            </a:r>
            <a:endParaRPr lang="es-ES" sz="4000" dirty="0">
              <a:cs typeface="Arial" panose="020B060402020202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06CD9CE-0904-4F4A-B46B-F152ACCA44F0}"/>
              </a:ext>
            </a:extLst>
          </p:cNvPr>
          <p:cNvSpPr txBox="1">
            <a:spLocks/>
          </p:cNvSpPr>
          <p:nvPr/>
        </p:nvSpPr>
        <p:spPr>
          <a:xfrm>
            <a:off x="858949" y="1342325"/>
            <a:ext cx="7947700" cy="73516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1800" dirty="0">
                <a:cs typeface="Arial" panose="020B0604020202020204" pitchFamily="34" charset="0"/>
              </a:rPr>
              <a:t>Monto aprovado </a:t>
            </a:r>
            <a:r>
              <a:rPr lang="pt-BR" sz="1800" dirty="0" err="1">
                <a:cs typeface="Arial" panose="020B0604020202020204" pitchFamily="34" charset="0"/>
              </a:rPr>
              <a:t>en</a:t>
            </a:r>
            <a:r>
              <a:rPr lang="pt-BR" sz="1800" dirty="0">
                <a:cs typeface="Arial" panose="020B0604020202020204" pitchFamily="34" charset="0"/>
              </a:rPr>
              <a:t> </a:t>
            </a:r>
            <a:r>
              <a:rPr lang="pt-BR" sz="1800" dirty="0" err="1">
                <a:cs typeface="Arial" panose="020B0604020202020204" pitchFamily="34" charset="0"/>
              </a:rPr>
              <a:t>el</a:t>
            </a:r>
            <a:r>
              <a:rPr lang="pt-BR" sz="1800" dirty="0">
                <a:cs typeface="Arial" panose="020B0604020202020204" pitchFamily="34" charset="0"/>
              </a:rPr>
              <a:t> PEF 2019 y monto </a:t>
            </a:r>
            <a:r>
              <a:rPr lang="pt-BR" sz="1800" dirty="0" smtClean="0">
                <a:cs typeface="Arial" panose="020B0604020202020204" pitchFamily="34" charset="0"/>
              </a:rPr>
              <a:t>contratado al 30 de abril</a:t>
            </a:r>
            <a:r>
              <a:rPr lang="pt-BR" sz="1800" dirty="0">
                <a:cs typeface="Arial" panose="020B0604020202020204" pitchFamily="34" charset="0"/>
              </a:rPr>
              <a:t/>
            </a:r>
            <a:br>
              <a:rPr lang="pt-BR" sz="1800" dirty="0">
                <a:cs typeface="Arial" panose="020B0604020202020204" pitchFamily="34" charset="0"/>
              </a:rPr>
            </a:br>
            <a:r>
              <a:rPr lang="pt-BR" sz="1800" b="0" dirty="0" err="1" smtClean="0">
                <a:cs typeface="Arial" panose="020B0604020202020204" pitchFamily="34" charset="0"/>
              </a:rPr>
              <a:t>Millones</a:t>
            </a:r>
            <a:r>
              <a:rPr lang="pt-BR" sz="1800" b="0" dirty="0" smtClean="0">
                <a:cs typeface="Arial" panose="020B0604020202020204" pitchFamily="34" charset="0"/>
              </a:rPr>
              <a:t> </a:t>
            </a:r>
            <a:r>
              <a:rPr lang="pt-BR" sz="1800" b="0" dirty="0">
                <a:cs typeface="Arial" panose="020B0604020202020204" pitchFamily="34" charset="0"/>
              </a:rPr>
              <a:t>de Pesos</a:t>
            </a:r>
            <a:endParaRPr lang="es-ES" sz="1800" b="0" dirty="0"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5D72E11-BFFA-4B13-B6D0-3026D76A1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528637"/>
              </p:ext>
            </p:extLst>
          </p:nvPr>
        </p:nvGraphicFramePr>
        <p:xfrm>
          <a:off x="337351" y="2057399"/>
          <a:ext cx="7949888" cy="404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6 CuadroTexto">
            <a:extLst>
              <a:ext uri="{FF2B5EF4-FFF2-40B4-BE49-F238E27FC236}">
                <a16:creationId xmlns:a16="http://schemas.microsoft.com/office/drawing/2014/main" id="{D875861B-7186-47CE-A9B3-2AF29E8C327D}"/>
              </a:ext>
            </a:extLst>
          </p:cNvPr>
          <p:cNvSpPr txBox="1"/>
          <p:nvPr/>
        </p:nvSpPr>
        <p:spPr>
          <a:xfrm>
            <a:off x="221795" y="6145754"/>
            <a:ext cx="9030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Fuente: </a:t>
            </a:r>
            <a:r>
              <a:rPr lang="es-MX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SHCP.</a:t>
            </a:r>
            <a:endParaRPr lang="es-MX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Rectángulo">
            <a:extLst>
              <a:ext uri="{FF2B5EF4-FFF2-40B4-BE49-F238E27FC236}">
                <a16:creationId xmlns:a16="http://schemas.microsoft.com/office/drawing/2014/main" id="{7F4609F3-4974-4FB5-99DE-E4F450D397B5}"/>
              </a:ext>
            </a:extLst>
          </p:cNvPr>
          <p:cNvSpPr/>
          <p:nvPr/>
        </p:nvSpPr>
        <p:spPr>
          <a:xfrm>
            <a:off x="76200" y="5943598"/>
            <a:ext cx="3790950" cy="65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2 Gráfico">
            <a:extLst>
              <a:ext uri="{FF2B5EF4-FFF2-40B4-BE49-F238E27FC236}">
                <a16:creationId xmlns:a16="http://schemas.microsoft.com/office/drawing/2014/main" id="{729558D8-A21A-4AAC-9324-AF3AD7A74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428349"/>
              </p:ext>
            </p:extLst>
          </p:nvPr>
        </p:nvGraphicFramePr>
        <p:xfrm>
          <a:off x="76200" y="1482223"/>
          <a:ext cx="8954540" cy="458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 Título">
            <a:extLst>
              <a:ext uri="{FF2B5EF4-FFF2-40B4-BE49-F238E27FC236}">
                <a16:creationId xmlns:a16="http://schemas.microsoft.com/office/drawing/2014/main" id="{02C66439-1870-4793-B259-69BB04BFF82E}"/>
              </a:ext>
            </a:extLst>
          </p:cNvPr>
          <p:cNvSpPr txBox="1">
            <a:spLocks/>
          </p:cNvSpPr>
          <p:nvPr/>
        </p:nvSpPr>
        <p:spPr>
          <a:xfrm>
            <a:off x="1542032" y="475485"/>
            <a:ext cx="6745207" cy="127142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800" dirty="0">
              <a:cs typeface="Arial" panose="020B0604020202020204" pitchFamily="34" charset="0"/>
            </a:endParaRPr>
          </a:p>
        </p:txBody>
      </p:sp>
      <p:sp>
        <p:nvSpPr>
          <p:cNvPr id="17" name="5 CuadroTexto">
            <a:extLst>
              <a:ext uri="{FF2B5EF4-FFF2-40B4-BE49-F238E27FC236}">
                <a16:creationId xmlns:a16="http://schemas.microsoft.com/office/drawing/2014/main" id="{411B4762-987D-472B-996B-0D3B9A856FB6}"/>
              </a:ext>
            </a:extLst>
          </p:cNvPr>
          <p:cNvSpPr txBox="1"/>
          <p:nvPr/>
        </p:nvSpPr>
        <p:spPr>
          <a:xfrm>
            <a:off x="5867288" y="4961775"/>
            <a:ext cx="263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entury Gothic" panose="020B0502020202020204" pitchFamily="34" charset="0"/>
                <a:cs typeface="Arial" panose="020B0604020202020204" pitchFamily="34" charset="0"/>
              </a:rPr>
              <a:t>Coeficiente de correlación: 0.86</a:t>
            </a:r>
          </a:p>
        </p:txBody>
      </p:sp>
      <p:sp>
        <p:nvSpPr>
          <p:cNvPr id="20" name="6 CuadroTexto">
            <a:extLst>
              <a:ext uri="{FF2B5EF4-FFF2-40B4-BE49-F238E27FC236}">
                <a16:creationId xmlns:a16="http://schemas.microsoft.com/office/drawing/2014/main" id="{53C6610C-B0F3-48CF-8FCA-3A774996D90C}"/>
              </a:ext>
            </a:extLst>
          </p:cNvPr>
          <p:cNvSpPr txBox="1"/>
          <p:nvPr/>
        </p:nvSpPr>
        <p:spPr>
          <a:xfrm>
            <a:off x="37058" y="6506801"/>
            <a:ext cx="9030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  <a:cs typeface="Arial" panose="020B0604020202020204" pitchFamily="34" charset="0"/>
              </a:rPr>
              <a:t>Fuente: </a:t>
            </a:r>
            <a:r>
              <a:rPr lang="es-MX" sz="1000" dirty="0">
                <a:latin typeface="Century Gothic" panose="020B0502020202020204" pitchFamily="34" charset="0"/>
              </a:rPr>
              <a:t>Fondo Monetario Internacional (FMI), </a:t>
            </a:r>
            <a:r>
              <a:rPr lang="es-MX" sz="1000" dirty="0" err="1">
                <a:latin typeface="Century Gothic" panose="020B0502020202020204" pitchFamily="34" charset="0"/>
              </a:rPr>
              <a:t>Making</a:t>
            </a:r>
            <a:r>
              <a:rPr lang="es-MX" sz="1000" dirty="0">
                <a:latin typeface="Century Gothic" panose="020B0502020202020204" pitchFamily="34" charset="0"/>
              </a:rPr>
              <a:t> </a:t>
            </a:r>
            <a:r>
              <a:rPr lang="es-MX" sz="1000" dirty="0" err="1">
                <a:latin typeface="Century Gothic" panose="020B0502020202020204" pitchFamily="34" charset="0"/>
              </a:rPr>
              <a:t>Public</a:t>
            </a:r>
            <a:r>
              <a:rPr lang="es-MX" sz="1000" dirty="0">
                <a:latin typeface="Century Gothic" panose="020B0502020202020204" pitchFamily="34" charset="0"/>
              </a:rPr>
              <a:t> </a:t>
            </a:r>
            <a:r>
              <a:rPr lang="es-MX" sz="1000" dirty="0" err="1">
                <a:latin typeface="Century Gothic" panose="020B0502020202020204" pitchFamily="34" charset="0"/>
              </a:rPr>
              <a:t>Investment</a:t>
            </a:r>
            <a:r>
              <a:rPr lang="es-MX" sz="1000" dirty="0">
                <a:latin typeface="Century Gothic" panose="020B0502020202020204" pitchFamily="34" charset="0"/>
              </a:rPr>
              <a:t> More </a:t>
            </a:r>
            <a:r>
              <a:rPr lang="es-MX" sz="1000" dirty="0" err="1" smtClean="0">
                <a:latin typeface="Century Gothic" panose="020B0502020202020204" pitchFamily="34" charset="0"/>
              </a:rPr>
              <a:t>Efficient</a:t>
            </a:r>
            <a:r>
              <a:rPr lang="es-MX" sz="1000" dirty="0" smtClean="0">
                <a:latin typeface="Century Gothic" panose="020B0502020202020204" pitchFamily="34" charset="0"/>
              </a:rPr>
              <a:t> 2015</a:t>
            </a:r>
            <a:endParaRPr lang="es-MX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AB34674-961D-4003-9264-2ABAECBC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196"/>
            <a:ext cx="9144000" cy="5352782"/>
          </a:xfrm>
          <a:prstGeom prst="rect">
            <a:avLst/>
          </a:prstGeom>
        </p:spPr>
      </p:pic>
      <p:sp>
        <p:nvSpPr>
          <p:cNvPr id="22" name="1 Título">
            <a:extLst>
              <a:ext uri="{FF2B5EF4-FFF2-40B4-BE49-F238E27FC236}">
                <a16:creationId xmlns:a16="http://schemas.microsoft.com/office/drawing/2014/main" id="{41CE07FD-2FCD-4267-B182-52AB98951847}"/>
              </a:ext>
            </a:extLst>
          </p:cNvPr>
          <p:cNvSpPr txBox="1">
            <a:spLocks/>
          </p:cNvSpPr>
          <p:nvPr/>
        </p:nvSpPr>
        <p:spPr>
          <a:xfrm>
            <a:off x="1266824" y="314678"/>
            <a:ext cx="7362271" cy="112977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cs typeface="Arial" panose="020B0604020202020204" pitchFamily="34" charset="0"/>
              </a:rPr>
              <a:t>Eficiencia de la inversión </a:t>
            </a:r>
            <a:br>
              <a:rPr lang="es-ES" sz="4000" dirty="0">
                <a:cs typeface="Arial" panose="020B0604020202020204" pitchFamily="34" charset="0"/>
              </a:rPr>
            </a:br>
            <a:r>
              <a:rPr lang="es-ES" sz="4000" dirty="0">
                <a:cs typeface="Arial" panose="020B0604020202020204" pitchFamily="34" charset="0"/>
              </a:rPr>
              <a:t>en Obra Pública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36728" y="1111196"/>
            <a:ext cx="491320" cy="440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93841" y="1202558"/>
            <a:ext cx="1541865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7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3841" y="4500125"/>
            <a:ext cx="1541865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2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5761" y="3844864"/>
            <a:ext cx="1541865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5761" y="3104053"/>
            <a:ext cx="1541865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4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3839" y="2451717"/>
            <a:ext cx="1541865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5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93840" y="1808386"/>
            <a:ext cx="1541865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659" y="2859881"/>
            <a:ext cx="2047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949476" y="2958549"/>
            <a:ext cx="647700" cy="762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516</Words>
  <Application>Microsoft Office PowerPoint</Application>
  <PresentationFormat>Presentación en pantalla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Tema de Office</vt:lpstr>
      <vt:lpstr>Presentación de PowerPoint</vt:lpstr>
      <vt:lpstr>Presentación de PowerPoint</vt:lpstr>
      <vt:lpstr>Presentación de PowerPoint</vt:lpstr>
      <vt:lpstr>Importancia de la planeación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66</cp:revision>
  <cp:lastPrinted>2019-05-29T00:27:59Z</cp:lastPrinted>
  <dcterms:created xsi:type="dcterms:W3CDTF">2018-04-27T22:25:33Z</dcterms:created>
  <dcterms:modified xsi:type="dcterms:W3CDTF">2019-05-29T15:04:25Z</dcterms:modified>
</cp:coreProperties>
</file>